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98" r:id="rId6"/>
    <p:sldId id="257" r:id="rId7"/>
    <p:sldId id="391" r:id="rId8"/>
    <p:sldId id="403" r:id="rId9"/>
    <p:sldId id="402" r:id="rId10"/>
    <p:sldId id="401" r:id="rId11"/>
    <p:sldId id="393" r:id="rId12"/>
    <p:sldId id="359" r:id="rId13"/>
    <p:sldId id="389" r:id="rId14"/>
    <p:sldId id="394" r:id="rId15"/>
    <p:sldId id="409" r:id="rId16"/>
    <p:sldId id="410" r:id="rId17"/>
    <p:sldId id="405" r:id="rId18"/>
    <p:sldId id="408" r:id="rId19"/>
    <p:sldId id="404" r:id="rId20"/>
    <p:sldId id="392" r:id="rId21"/>
    <p:sldId id="297" r:id="rId22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A5EAB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4" y="600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30.01.2022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693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1435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540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36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88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283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417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192.168.16.0 ist das Netzwerk</a:t>
            </a:r>
          </a:p>
          <a:p>
            <a:r>
              <a:rPr lang="de-DE" dirty="0"/>
              <a:t>192.168.16.1 ist die Default Gateway Adresse</a:t>
            </a:r>
          </a:p>
          <a:p>
            <a:r>
              <a:rPr lang="de-DE" dirty="0"/>
              <a:t>192.168.16.255 ist die Broadcast Adresse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435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619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778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96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67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yHQ3Vn24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youtube.com/watch?v=tRPc9F2Wd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thomas-krenn.com/en/wiki/VLAN_Basi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5 vom 1.2.2022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Aufgabe IPv4 / IPv6 Routing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IPv4 / IPv6 konfigurieren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 1.1.3.5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IPv4:2 PC IPv4 in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sep.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Netzwerken, 1 Router zum Internet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IPv6 dito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Hilfen: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Video mit Hilfe (UI):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https://www.youtube.com/watch?v=rGyHQ3Vn240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Video mit Hilfe (CLI):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https://www.youtube.com/watch?v=tRPc9F2WdlE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Zeitbudget: 20 Minuten</a:t>
            </a:r>
          </a:p>
          <a:p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(Wer schon fertig ist: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Explore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…)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29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Netzwerke </a:t>
            </a:r>
            <a:r>
              <a:rPr lang="de-DE" sz="3500" b="1" dirty="0" err="1">
                <a:solidFill>
                  <a:schemeClr val="bg1"/>
                </a:solidFill>
              </a:rPr>
              <a:t>Grösse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Small Home Networks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Kennt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ihr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alle: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Eure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Swisscom Internet Box / UPC Box / …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SOHO (Small Office / Home Office) Networks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 Router +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Switches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Medium / Large Network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Router /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Switches,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strukturiert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World Wide Networks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Internet /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Standleitungen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verbunden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38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VLAN  (Switch)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48216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Virtual LAN [1]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Problematik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Örtlich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auseinander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liegende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Devices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sollen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gleichen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Subnetz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sein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Zusammengehörige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Server in 2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unterschiedlichen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Rechenzentren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 Drucker, alle VOIP-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Geräte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Alle Clients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Maximal 4094 VLAN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möglich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mögliche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Modi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Port based: Switch Ports warden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bestimmten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VLAN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zugeordnet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Tagged: Ethernet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Pakete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enthalten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das VLAN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100B52-A486-472D-BBBB-132F2B36D2A3}"/>
              </a:ext>
            </a:extLst>
          </p:cNvPr>
          <p:cNvSpPr txBox="1"/>
          <p:nvPr/>
        </p:nvSpPr>
        <p:spPr>
          <a:xfrm>
            <a:off x="251926" y="6485126"/>
            <a:ext cx="6764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[1]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https://www.thomas-krenn.com/en/wiki/VLAN_Basics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F879FC-88B8-4FF4-AD75-E8A84693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619" y="1647290"/>
            <a:ext cx="4631187" cy="1956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F87F32-996C-46BC-B018-B16E7EFA4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20" y="4004890"/>
            <a:ext cx="4631187" cy="19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7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VLAN Übung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Nachvollziehen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VLAN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Konfiguration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Cisco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PaketTracer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6.1.2.7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Ordner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Block05)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Zeitbudget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15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64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LAN </a:t>
            </a:r>
            <a:r>
              <a:rPr lang="de-DE" sz="3500" b="1" dirty="0" err="1">
                <a:solidFill>
                  <a:schemeClr val="bg1"/>
                </a:solidFill>
              </a:rPr>
              <a:t>vs</a:t>
            </a:r>
            <a:r>
              <a:rPr lang="de-DE" sz="3500" b="1" dirty="0">
                <a:solidFill>
                  <a:schemeClr val="bg1"/>
                </a:solidFill>
              </a:rPr>
              <a:t> WAN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8892073" y="1585529"/>
            <a:ext cx="25864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Local Area Network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Wide Area Network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D013A8-7839-4982-A491-F9DFF0881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98" y="1532549"/>
            <a:ext cx="6803553" cy="4911359"/>
          </a:xfrm>
          <a:prstGeom prst="rect">
            <a:avLst/>
          </a:prstGeom>
        </p:spPr>
      </p:pic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EDBBB972-89E8-4C80-954D-57F174BD669A}"/>
              </a:ext>
            </a:extLst>
          </p:cNvPr>
          <p:cNvSpPr/>
          <p:nvPr/>
        </p:nvSpPr>
        <p:spPr>
          <a:xfrm>
            <a:off x="7813638" y="1617797"/>
            <a:ext cx="1721305" cy="1324269"/>
          </a:xfrm>
          <a:prstGeom prst="wedgeRoundRectCallout">
            <a:avLst>
              <a:gd name="adj1" fmla="val -218441"/>
              <a:gd name="adj2" fmla="val 87495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600" dirty="0"/>
              <a:t>Sichere Kommunikation über Internet: Kommt in einem späteren Block</a:t>
            </a:r>
          </a:p>
        </p:txBody>
      </p:sp>
    </p:spTree>
    <p:extLst>
      <p:ext uri="{BB962C8B-B14F-4D97-AF65-F5344CB8AC3E}">
        <p14:creationId xmlns:p14="http://schemas.microsoft.com/office/powerpoint/2010/main" val="351731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LAN </a:t>
            </a:r>
            <a:r>
              <a:rPr lang="de-DE" sz="3500" b="1" dirty="0" err="1">
                <a:solidFill>
                  <a:schemeClr val="bg1"/>
                </a:solidFill>
              </a:rPr>
              <a:t>vs</a:t>
            </a:r>
            <a:r>
              <a:rPr lang="de-DE" sz="3500" b="1" dirty="0">
                <a:solidFill>
                  <a:schemeClr val="bg1"/>
                </a:solidFill>
              </a:rPr>
              <a:t> WAN Übung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Verkehr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verfolgen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Cisco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PaketTracer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12.1.9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Ordner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Block05)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Zeitbudget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15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9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Layering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44608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Layer: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Access Layer: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“Concentrator” für die Clients (Switches)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Distribution Layer: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Vermittelt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zwischen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Switches (Router)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Core Layer (Backbone):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“Concentrator” von Router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kleineren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Distribution Layer und Core Layer oft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zusammengefasst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D588D0-BAF5-497D-8103-C5D34D7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6" y="1496567"/>
            <a:ext cx="5832566" cy="4963886"/>
          </a:xfrm>
          <a:prstGeom prst="rect">
            <a:avLst/>
          </a:prstGeom>
        </p:spPr>
      </p:pic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01C5BC55-E197-4E6F-9E15-7413AA2A2BAF}"/>
              </a:ext>
            </a:extLst>
          </p:cNvPr>
          <p:cNvSpPr/>
          <p:nvPr/>
        </p:nvSpPr>
        <p:spPr>
          <a:xfrm>
            <a:off x="10400093" y="1465585"/>
            <a:ext cx="1642189" cy="830998"/>
          </a:xfrm>
          <a:prstGeom prst="wedgeRoundRectCallout">
            <a:avLst>
              <a:gd name="adj1" fmla="val -73798"/>
              <a:gd name="adj2" fmla="val 10239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600" dirty="0"/>
              <a:t>Neues Device: Kommt im nächsten Block</a:t>
            </a:r>
          </a:p>
        </p:txBody>
      </p:sp>
    </p:spTree>
    <p:extLst>
      <p:ext uri="{BB962C8B-B14F-4D97-AF65-F5344CB8AC3E}">
        <p14:creationId xmlns:p14="http://schemas.microsoft.com/office/powerpoint/2010/main" val="42793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Resumee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1C88D1D-DAA1-4984-B506-B79C89670299}"/>
              </a:ext>
            </a:extLst>
          </p:cNvPr>
          <p:cNvSpPr txBox="1"/>
          <p:nvPr/>
        </p:nvSpPr>
        <p:spPr>
          <a:xfrm>
            <a:off x="1635171" y="1585529"/>
            <a:ext cx="9843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den Switches / Router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nun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bauen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Client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anderen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erreichen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haben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bisher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keine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Sicherheit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unser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eingebaut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. Das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ändern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nächsten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Block!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57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6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Firewalls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</a:rPr>
              <a:t>Netzwerk Topologien (2. Teil)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Funktionsweise von Firewalls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Konfiguration von Firewalls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lernst die wichtigsten Netzwerk Topologien kennen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lernst die wichtigsten Netzwerk-Elemente kennen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Network Devices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E786D-50DD-4BC7-91A6-2A79A90F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775" y="1651115"/>
            <a:ext cx="7002236" cy="493470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3FF1FB-8DB1-4FD8-8D47-5DE44A2F76EF}"/>
              </a:ext>
            </a:extLst>
          </p:cNvPr>
          <p:cNvSpPr txBox="1"/>
          <p:nvPr/>
        </p:nvSpPr>
        <p:spPr>
          <a:xfrm>
            <a:off x="9192615" y="1950099"/>
            <a:ext cx="24799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Zusätzlich:</a:t>
            </a: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Datenbanken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Webserver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Mailserver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Datei-Ablagen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On-Prem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etc</a:t>
            </a:r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9DF64D4-06BD-4AB2-AF50-98E4F8796F66}"/>
              </a:ext>
            </a:extLst>
          </p:cNvPr>
          <p:cNvSpPr/>
          <p:nvPr/>
        </p:nvSpPr>
        <p:spPr>
          <a:xfrm rot="1380934">
            <a:off x="9205812" y="419141"/>
            <a:ext cx="1965185" cy="11943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Details gibt es im Fach KOMT – Hier geht es um die Übersicht</a:t>
            </a:r>
          </a:p>
        </p:txBody>
      </p:sp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Physische Topologie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C5BC5FD0-6D5A-437F-A01A-F00CFB66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69" y="1312334"/>
            <a:ext cx="8327279" cy="52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Logische Topologie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479991A-1898-4A68-A419-047941FE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168" y="1312334"/>
            <a:ext cx="7937835" cy="53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Switch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Geräte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Switch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gehören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gleichen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definiert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Netzmaske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Z.B. 192.168.16.0/24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CIDR-Notation)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Was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bedeutet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das?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Netzwerk-Adresse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Subnetz-Maske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Default-Gateway: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Broadcast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Geräte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Typ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Switch und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Geräte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kennen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gegenseitig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IP’s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ARP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Resolution Protocol)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KOMT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Wenn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Gerät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eine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IP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ausserhalb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Netzwerkes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senden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will,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das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Paket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an den Default Gateway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gesandt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Port-Mirroring / VLANs</a:t>
            </a:r>
          </a:p>
        </p:txBody>
      </p:sp>
    </p:spTree>
    <p:extLst>
      <p:ext uri="{BB962C8B-B14F-4D97-AF65-F5344CB8AC3E}">
        <p14:creationId xmlns:p14="http://schemas.microsoft.com/office/powerpoint/2010/main" val="223000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Router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Vermittelt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zwischen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der Default-Gateway der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jeweiligen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Routet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IP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richtigen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Ziel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(Routing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Tabelle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CyberOps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VM: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Operiert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ISO-OSI Layer 3 (Network Layer)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01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PacketTracer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 err="1">
                <a:solidFill>
                  <a:schemeClr val="bg1"/>
                </a:solidFill>
                <a:latin typeface="+mj-lt"/>
              </a:rPr>
              <a:t>PacketTracer</a:t>
            </a:r>
            <a:endParaRPr lang="de-DE" sz="3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PacketTracer</a:t>
            </a:r>
            <a:endParaRPr lang="de-DE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 Simulationssoftware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Von Cisco (daher Cisco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Appliances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Viele Aufgaben inkl. Lösungen auf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Youtube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vorhanden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Wir werden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PacketTracer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für die meisten netzwerkbezogenen Fragestellungen einsetzen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Auch freie Übungen sind möglich (Praktisch, da ohne HW Verhalten ausprobiert werden kann)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9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694</Words>
  <Application>Microsoft Office PowerPoint</Application>
  <PresentationFormat>Breitbild</PresentationFormat>
  <Paragraphs>186</Paragraphs>
  <Slides>18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21</cp:revision>
  <cp:lastPrinted>2020-06-05T15:25:10Z</cp:lastPrinted>
  <dcterms:created xsi:type="dcterms:W3CDTF">2018-05-30T12:10:31Z</dcterms:created>
  <dcterms:modified xsi:type="dcterms:W3CDTF">2022-01-30T19:33:05Z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